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62" r:id="rId7"/>
    <p:sldId id="264" r:id="rId8"/>
    <p:sldId id="263"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8" r:id="rId22"/>
    <p:sldId id="279" r:id="rId23"/>
    <p:sldId id="277" r:id="rId24"/>
    <p:sldId id="280"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36" y="6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B0B3DD-98A2-4413-9F1C-A092ACF769B0}" type="datetimeFigureOut">
              <a:rPr lang="en-US" smtClean="0"/>
              <a:pPr/>
              <a:t>07-May-26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B0B3DD-98A2-4413-9F1C-A092ACF769B0}" type="datetimeFigureOut">
              <a:rPr lang="en-US" smtClean="0"/>
              <a:pPr/>
              <a:t>07-May-26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B0B3DD-98A2-4413-9F1C-A092ACF769B0}" type="datetimeFigureOut">
              <a:rPr lang="en-US" smtClean="0"/>
              <a:pPr/>
              <a:t>07-May-26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B0B3DD-98A2-4413-9F1C-A092ACF769B0}" type="datetimeFigureOut">
              <a:rPr lang="en-US" smtClean="0"/>
              <a:pPr/>
              <a:t>07-May-26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0B3DD-98A2-4413-9F1C-A092ACF769B0}" type="datetimeFigureOut">
              <a:rPr lang="en-US" smtClean="0"/>
              <a:pPr/>
              <a:t>07-May-26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B0B3DD-98A2-4413-9F1C-A092ACF769B0}" type="datetimeFigureOut">
              <a:rPr lang="en-US" smtClean="0"/>
              <a:pPr/>
              <a:t>07-May-26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B0B3DD-98A2-4413-9F1C-A092ACF769B0}" type="datetimeFigureOut">
              <a:rPr lang="en-US" smtClean="0"/>
              <a:pPr/>
              <a:t>07-May-26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B0B3DD-98A2-4413-9F1C-A092ACF769B0}" type="datetimeFigureOut">
              <a:rPr lang="en-US" smtClean="0"/>
              <a:pPr/>
              <a:t>07-May-26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0B3DD-98A2-4413-9F1C-A092ACF769B0}" type="datetimeFigureOut">
              <a:rPr lang="en-US" smtClean="0"/>
              <a:pPr/>
              <a:t>07-May-26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0B3DD-98A2-4413-9F1C-A092ACF769B0}" type="datetimeFigureOut">
              <a:rPr lang="en-US" smtClean="0"/>
              <a:pPr/>
              <a:t>07-May-26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0B3DD-98A2-4413-9F1C-A092ACF769B0}" type="datetimeFigureOut">
              <a:rPr lang="en-US" smtClean="0"/>
              <a:pPr/>
              <a:t>07-May-26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653C1-F56B-4F79-BF29-77CA8DB0AF9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B0B3DD-98A2-4413-9F1C-A092ACF769B0}" type="datetimeFigureOut">
              <a:rPr lang="en-US" smtClean="0"/>
              <a:pPr/>
              <a:t>07-May-26</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3653C1-F56B-4F79-BF29-77CA8DB0AF9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857370"/>
            <a:ext cx="8358246" cy="985845"/>
          </a:xfrm>
        </p:spPr>
        <p:txBody>
          <a:bodyPr>
            <a:noAutofit/>
          </a:bodyPr>
          <a:lstStyle/>
          <a:p>
            <a:pPr lvl="0" algn="just"/>
            <a:r>
              <a:rPr lang="en-GB" sz="2800" b="1" dirty="0"/>
              <a:t>Rehabilitation of forest ecosystems through project interventions in the Drin basin (case study of </a:t>
            </a:r>
            <a:r>
              <a:rPr lang="en-GB" sz="2800" b="1" dirty="0" err="1"/>
              <a:t>afforestation</a:t>
            </a:r>
            <a:r>
              <a:rPr lang="en-GB" sz="2800" b="1" dirty="0"/>
              <a:t> &amp; restoration of degraded forest areas)</a:t>
            </a:r>
            <a:r>
              <a:rPr lang="en-US" sz="2800" b="1" dirty="0"/>
              <a:t> </a:t>
            </a:r>
            <a:br>
              <a:rPr lang="en-GB" sz="2800" dirty="0"/>
            </a:br>
            <a:endParaRPr lang="en-GB" sz="2800" dirty="0"/>
          </a:p>
        </p:txBody>
      </p:sp>
      <p:sp>
        <p:nvSpPr>
          <p:cNvPr id="3" name="Subtitle 2"/>
          <p:cNvSpPr>
            <a:spLocks noGrp="1"/>
          </p:cNvSpPr>
          <p:nvPr>
            <p:ph type="subTitle" idx="1"/>
          </p:nvPr>
        </p:nvSpPr>
        <p:spPr>
          <a:xfrm>
            <a:off x="1371600" y="3571882"/>
            <a:ext cx="6400800" cy="657218"/>
          </a:xfrm>
        </p:spPr>
        <p:txBody>
          <a:bodyPr>
            <a:normAutofit fontScale="62500" lnSpcReduction="20000"/>
          </a:bodyPr>
          <a:lstStyle/>
          <a:p>
            <a:r>
              <a:rPr lang="en-GB" dirty="0">
                <a:solidFill>
                  <a:srgbClr val="FF0000"/>
                </a:solidFill>
              </a:rPr>
              <a:t>Prof. Dr. Elvin </a:t>
            </a:r>
            <a:r>
              <a:rPr lang="en-GB" dirty="0" err="1">
                <a:solidFill>
                  <a:srgbClr val="FF0000"/>
                </a:solidFill>
              </a:rPr>
              <a:t>Toromani</a:t>
            </a:r>
            <a:endParaRPr lang="en-GB" dirty="0">
              <a:solidFill>
                <a:srgbClr val="FF0000"/>
              </a:solidFill>
            </a:endParaRPr>
          </a:p>
          <a:p>
            <a:r>
              <a:rPr lang="en-GB" dirty="0">
                <a:solidFill>
                  <a:srgbClr val="FF0000"/>
                </a:solidFill>
              </a:rPr>
              <a:t>National Consultant</a:t>
            </a:r>
          </a:p>
        </p:txBody>
      </p:sp>
      <p:sp>
        <p:nvSpPr>
          <p:cNvPr id="4" name="TextBox 3"/>
          <p:cNvSpPr txBox="1"/>
          <p:nvPr/>
        </p:nvSpPr>
        <p:spPr>
          <a:xfrm>
            <a:off x="285720" y="4572014"/>
            <a:ext cx="8286808" cy="307777"/>
          </a:xfrm>
          <a:prstGeom prst="rect">
            <a:avLst/>
          </a:prstGeom>
          <a:noFill/>
        </p:spPr>
        <p:txBody>
          <a:bodyPr wrap="square" rtlCol="0">
            <a:spAutoFit/>
          </a:bodyPr>
          <a:lstStyle/>
          <a:p>
            <a:r>
              <a:rPr lang="en-GB" sz="1400" b="1" dirty="0"/>
              <a:t>Regional Conference “Integrated management of forests along the </a:t>
            </a:r>
            <a:r>
              <a:rPr lang="en-GB" sz="1400" b="1" dirty="0" err="1"/>
              <a:t>Drini</a:t>
            </a:r>
            <a:r>
              <a:rPr lang="en-GB" sz="1400" b="1" dirty="0"/>
              <a:t> river basin”           7 November 2024</a:t>
            </a:r>
          </a:p>
        </p:txBody>
      </p:sp>
      <p:pic>
        <p:nvPicPr>
          <p:cNvPr id="25601" name="Picture 5" descr="CNVP-LOGO-MAIN-RGB-300dpi"/>
          <p:cNvPicPr>
            <a:picLocks noChangeAspect="1" noChangeArrowheads="1"/>
          </p:cNvPicPr>
          <p:nvPr/>
        </p:nvPicPr>
        <p:blipFill>
          <a:blip r:embed="rId2" cstate="print"/>
          <a:srcRect/>
          <a:stretch>
            <a:fillRect/>
          </a:stretch>
        </p:blipFill>
        <p:spPr bwMode="auto">
          <a:xfrm>
            <a:off x="0" y="0"/>
            <a:ext cx="2370137" cy="754063"/>
          </a:xfrm>
          <a:prstGeom prst="rect">
            <a:avLst/>
          </a:prstGeom>
          <a:noFill/>
          <a:ln w="9525">
            <a:noFill/>
            <a:miter lim="800000"/>
            <a:headEnd/>
            <a:tailEnd/>
          </a:ln>
        </p:spPr>
      </p:pic>
      <p:pic>
        <p:nvPicPr>
          <p:cNvPr id="25602" name="Picture 2"/>
          <p:cNvPicPr>
            <a:picLocks noChangeAspect="1" noChangeArrowheads="1"/>
          </p:cNvPicPr>
          <p:nvPr/>
        </p:nvPicPr>
        <p:blipFill>
          <a:blip r:embed="rId3" cstate="print"/>
          <a:srcRect/>
          <a:stretch>
            <a:fillRect/>
          </a:stretch>
        </p:blipFill>
        <p:spPr bwMode="auto">
          <a:xfrm>
            <a:off x="7858149" y="0"/>
            <a:ext cx="1000132" cy="931747"/>
          </a:xfrm>
          <a:prstGeom prst="rect">
            <a:avLst/>
          </a:prstGeom>
          <a:solidFill>
            <a:srgbClr val="FFFFFF"/>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0"/>
            <a:ext cx="8229600" cy="508383"/>
          </a:xfrm>
        </p:spPr>
        <p:txBody>
          <a:bodyPr>
            <a:noAutofit/>
          </a:bodyPr>
          <a:lstStyle/>
          <a:p>
            <a:r>
              <a:rPr lang="en-GB" sz="3200" b="1" dirty="0"/>
              <a:t>Project description</a:t>
            </a:r>
          </a:p>
        </p:txBody>
      </p:sp>
      <p:sp>
        <p:nvSpPr>
          <p:cNvPr id="3" name="Content Placeholder 2"/>
          <p:cNvSpPr>
            <a:spLocks noGrp="1"/>
          </p:cNvSpPr>
          <p:nvPr>
            <p:ph idx="1"/>
          </p:nvPr>
        </p:nvSpPr>
        <p:spPr>
          <a:xfrm>
            <a:off x="142844" y="642924"/>
            <a:ext cx="8858312" cy="4286280"/>
          </a:xfrm>
          <a:solidFill>
            <a:schemeClr val="bg1"/>
          </a:solidFill>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en-GB" sz="2400" b="1" dirty="0"/>
              <a:t>Zone 1: </a:t>
            </a:r>
          </a:p>
          <a:p>
            <a:pPr marL="0" indent="0" algn="just">
              <a:buNone/>
            </a:pPr>
            <a:r>
              <a:rPr lang="en-GB" sz="1800" b="1" dirty="0"/>
              <a:t>Management Unit</a:t>
            </a:r>
            <a:r>
              <a:rPr lang="en-GB" sz="1800" dirty="0"/>
              <a:t>: </a:t>
            </a:r>
            <a:r>
              <a:rPr lang="it-IT" sz="1800" dirty="0"/>
              <a:t>Bushat-  Ana e Malit (Tarabosh) </a:t>
            </a:r>
          </a:p>
          <a:p>
            <a:pPr marL="0" indent="0" algn="just">
              <a:buNone/>
            </a:pPr>
            <a:endParaRPr lang="it-IT" sz="1800" dirty="0"/>
          </a:p>
          <a:p>
            <a:pPr marL="0" indent="0">
              <a:buNone/>
            </a:pPr>
            <a:r>
              <a:rPr lang="it-IT" sz="1800" dirty="0"/>
              <a:t>Forest parcels: </a:t>
            </a:r>
            <a:r>
              <a:rPr lang="it-IT" sz="1800" b="1" dirty="0"/>
              <a:t>316a, 317a, 318a, 319a, 320a, 321.</a:t>
            </a:r>
          </a:p>
          <a:p>
            <a:pPr marL="0" indent="0">
              <a:buNone/>
            </a:pPr>
            <a:endParaRPr lang="it-IT" sz="1800" dirty="0"/>
          </a:p>
          <a:p>
            <a:pPr marL="0" indent="0" algn="just">
              <a:buNone/>
            </a:pPr>
            <a:r>
              <a:rPr lang="it-IT" sz="1800" b="1" dirty="0"/>
              <a:t>Aim of the project</a:t>
            </a:r>
            <a:r>
              <a:rPr lang="it-IT" sz="1800" dirty="0"/>
              <a:t>: Restoration of the degraded forest land using species like: </a:t>
            </a:r>
            <a:r>
              <a:rPr lang="en-GB" sz="1800" dirty="0"/>
              <a:t>Holm oak (</a:t>
            </a:r>
            <a:r>
              <a:rPr lang="en-GB" sz="1800" i="1" dirty="0" err="1"/>
              <a:t>Q.ilex</a:t>
            </a:r>
            <a:r>
              <a:rPr lang="en-GB" sz="1800" dirty="0"/>
              <a:t>); Macedonian oak (</a:t>
            </a:r>
            <a:r>
              <a:rPr lang="en-GB" sz="1800" i="1" dirty="0" err="1"/>
              <a:t>Q.trojana</a:t>
            </a:r>
            <a:r>
              <a:rPr lang="en-GB" sz="1800" dirty="0"/>
              <a:t>); Elm (</a:t>
            </a:r>
            <a:r>
              <a:rPr lang="en-US" sz="1800" i="1" dirty="0" err="1"/>
              <a:t>U.campestre</a:t>
            </a:r>
            <a:r>
              <a:rPr lang="en-GB" sz="1800" dirty="0"/>
              <a:t>); Aleppo pine (</a:t>
            </a:r>
            <a:r>
              <a:rPr lang="en-GB" sz="1800" i="1" dirty="0" err="1"/>
              <a:t>P.halepensis</a:t>
            </a:r>
            <a:r>
              <a:rPr lang="en-GB" sz="1800" dirty="0"/>
              <a:t>); Mediterranean cypress (</a:t>
            </a:r>
            <a:r>
              <a:rPr lang="en-GB" sz="1800" i="1" dirty="0"/>
              <a:t>C. </a:t>
            </a:r>
            <a:r>
              <a:rPr lang="en-GB" sz="1800" i="1" dirty="0" err="1"/>
              <a:t>semperviren</a:t>
            </a:r>
            <a:r>
              <a:rPr lang="en-GB" sz="1800" dirty="0" err="1"/>
              <a:t>s</a:t>
            </a:r>
            <a:r>
              <a:rPr lang="en-GB" sz="1800" dirty="0"/>
              <a:t>); olive (</a:t>
            </a:r>
            <a:r>
              <a:rPr lang="en-GB" sz="1800" dirty="0" err="1"/>
              <a:t>O.europaea</a:t>
            </a:r>
            <a:r>
              <a:rPr lang="en-GB" sz="1800" dirty="0"/>
              <a:t>); Bay laurel (</a:t>
            </a:r>
            <a:r>
              <a:rPr lang="en-US" sz="1800" i="1" dirty="0" err="1"/>
              <a:t>L.nobilis</a:t>
            </a:r>
            <a:r>
              <a:rPr lang="en-GB" sz="1800" dirty="0"/>
              <a:t>).</a:t>
            </a:r>
          </a:p>
          <a:p>
            <a:pPr marL="0" indent="0" algn="just">
              <a:buNone/>
            </a:pPr>
            <a:endParaRPr lang="en-GB" sz="1800" dirty="0"/>
          </a:p>
          <a:p>
            <a:pPr marL="0" indent="0" algn="just">
              <a:buNone/>
            </a:pPr>
            <a:r>
              <a:rPr lang="en-GB" sz="1800" dirty="0"/>
              <a:t>Area planted: </a:t>
            </a:r>
            <a:r>
              <a:rPr lang="en-GB" sz="1800" b="1" dirty="0"/>
              <a:t>7 ha.</a:t>
            </a:r>
          </a:p>
          <a:p>
            <a:pPr marL="0" indent="0" algn="just">
              <a:buNone/>
            </a:pPr>
            <a:endParaRPr lang="en-GB" sz="1800" b="1" dirty="0"/>
          </a:p>
          <a:p>
            <a:pPr marL="0" indent="0" algn="just">
              <a:buNone/>
            </a:pPr>
            <a:r>
              <a:rPr lang="en-GB" sz="1800" dirty="0"/>
              <a:t>During the communist period, it was used by the farm for planting fruit trees. In 1967, they returned to the orchard and planted: olives, plums, apricots, cherries.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8182" t="9764" b="5292"/>
          <a:stretch>
            <a:fillRect/>
          </a:stretch>
        </p:blipFill>
        <p:spPr bwMode="auto">
          <a:xfrm>
            <a:off x="0" y="0"/>
            <a:ext cx="4500562" cy="3214692"/>
          </a:xfrm>
          <a:prstGeom prst="rect">
            <a:avLst/>
          </a:prstGeom>
          <a:noFill/>
          <a:ln w="9525">
            <a:noFill/>
            <a:miter lim="800000"/>
            <a:headEnd/>
            <a:tailEnd/>
          </a:ln>
        </p:spPr>
      </p:pic>
      <p:pic>
        <p:nvPicPr>
          <p:cNvPr id="5" name="Picture 4"/>
          <p:cNvPicPr/>
          <p:nvPr/>
        </p:nvPicPr>
        <p:blipFill>
          <a:blip r:embed="rId3" cstate="print"/>
          <a:srcRect l="18312" t="9143" b="5714"/>
          <a:stretch>
            <a:fillRect/>
          </a:stretch>
        </p:blipFill>
        <p:spPr bwMode="auto">
          <a:xfrm>
            <a:off x="4572000" y="0"/>
            <a:ext cx="4500562" cy="3214692"/>
          </a:xfrm>
          <a:prstGeom prst="rect">
            <a:avLst/>
          </a:prstGeom>
          <a:noFill/>
          <a:ln w="9525">
            <a:noFill/>
            <a:miter lim="800000"/>
            <a:headEnd/>
            <a:tailEnd/>
          </a:ln>
        </p:spPr>
      </p:pic>
      <p:sp>
        <p:nvSpPr>
          <p:cNvPr id="6" name="TextBox 5"/>
          <p:cNvSpPr txBox="1"/>
          <p:nvPr/>
        </p:nvSpPr>
        <p:spPr>
          <a:xfrm>
            <a:off x="642910" y="3357568"/>
            <a:ext cx="2714644" cy="369332"/>
          </a:xfrm>
          <a:prstGeom prst="rect">
            <a:avLst/>
          </a:prstGeom>
          <a:noFill/>
        </p:spPr>
        <p:txBody>
          <a:bodyPr wrap="square" rtlCol="0">
            <a:spAutoFit/>
          </a:bodyPr>
          <a:lstStyle/>
          <a:p>
            <a:pPr algn="ctr"/>
            <a:r>
              <a:rPr lang="en-GB" b="1" dirty="0"/>
              <a:t>April,2019</a:t>
            </a:r>
          </a:p>
        </p:txBody>
      </p:sp>
      <p:sp>
        <p:nvSpPr>
          <p:cNvPr id="7" name="TextBox 6"/>
          <p:cNvSpPr txBox="1"/>
          <p:nvPr/>
        </p:nvSpPr>
        <p:spPr>
          <a:xfrm>
            <a:off x="5857884" y="3357568"/>
            <a:ext cx="2714644" cy="369332"/>
          </a:xfrm>
          <a:prstGeom prst="rect">
            <a:avLst/>
          </a:prstGeom>
          <a:noFill/>
        </p:spPr>
        <p:txBody>
          <a:bodyPr wrap="square" rtlCol="0">
            <a:spAutoFit/>
          </a:bodyPr>
          <a:lstStyle/>
          <a:p>
            <a:pPr algn="ctr"/>
            <a:r>
              <a:rPr lang="en-GB" b="1" dirty="0"/>
              <a:t>October,2023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CNVP-IFM Drini River Basin\Ana e Malit\Ana e Malit\DJI_0283.JPG"/>
          <p:cNvPicPr/>
          <p:nvPr/>
        </p:nvPicPr>
        <p:blipFill>
          <a:blip r:embed="rId2" cstate="print"/>
          <a:srcRect/>
          <a:stretch>
            <a:fillRect/>
          </a:stretch>
        </p:blipFill>
        <p:spPr bwMode="auto">
          <a:xfrm>
            <a:off x="0" y="0"/>
            <a:ext cx="4214810" cy="3357568"/>
          </a:xfrm>
          <a:prstGeom prst="rect">
            <a:avLst/>
          </a:prstGeom>
          <a:noFill/>
          <a:ln w="9525">
            <a:noFill/>
            <a:miter lim="800000"/>
            <a:headEnd/>
            <a:tailEnd/>
          </a:ln>
        </p:spPr>
      </p:pic>
      <p:pic>
        <p:nvPicPr>
          <p:cNvPr id="3" name="Picture 2" descr="C:\Users\User\Desktop\CNVP-IFM Drini River Basin\Ana e Malit\Ana e Malit\DJI_0285.JPG"/>
          <p:cNvPicPr/>
          <p:nvPr/>
        </p:nvPicPr>
        <p:blipFill>
          <a:blip r:embed="rId3" cstate="print"/>
          <a:srcRect/>
          <a:stretch>
            <a:fillRect/>
          </a:stretch>
        </p:blipFill>
        <p:spPr bwMode="auto">
          <a:xfrm>
            <a:off x="4357686" y="0"/>
            <a:ext cx="4701226" cy="3362002"/>
          </a:xfrm>
          <a:prstGeom prst="rect">
            <a:avLst/>
          </a:prstGeom>
          <a:noFill/>
          <a:ln w="9525">
            <a:noFill/>
            <a:miter lim="800000"/>
            <a:headEnd/>
            <a:tailEnd/>
          </a:ln>
        </p:spPr>
      </p:pic>
      <p:sp>
        <p:nvSpPr>
          <p:cNvPr id="4" name="TextBox 3"/>
          <p:cNvSpPr txBox="1"/>
          <p:nvPr/>
        </p:nvSpPr>
        <p:spPr>
          <a:xfrm>
            <a:off x="3071802" y="3500444"/>
            <a:ext cx="2428892" cy="369332"/>
          </a:xfrm>
          <a:prstGeom prst="rect">
            <a:avLst/>
          </a:prstGeom>
          <a:noFill/>
        </p:spPr>
        <p:txBody>
          <a:bodyPr wrap="square" rtlCol="0">
            <a:spAutoFit/>
          </a:bodyPr>
          <a:lstStyle/>
          <a:p>
            <a:pPr algn="ctr"/>
            <a:r>
              <a:rPr lang="en-GB" dirty="0"/>
              <a:t>May,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l="17213" t="24414" r="16395" b="12109"/>
          <a:stretch>
            <a:fillRect/>
          </a:stretch>
        </p:blipFill>
        <p:spPr bwMode="auto">
          <a:xfrm>
            <a:off x="0" y="0"/>
            <a:ext cx="9084116" cy="4929204"/>
          </a:xfrm>
          <a:prstGeom prst="rect">
            <a:avLst/>
          </a:prstGeom>
          <a:noFill/>
          <a:ln w="9525">
            <a:noFill/>
            <a:miter lim="800000"/>
            <a:headEnd/>
            <a:tailEnd/>
          </a:ln>
          <a:effectLst/>
        </p:spPr>
      </p:pic>
      <p:sp>
        <p:nvSpPr>
          <p:cNvPr id="3" name="TextBox 2"/>
          <p:cNvSpPr txBox="1"/>
          <p:nvPr/>
        </p:nvSpPr>
        <p:spPr>
          <a:xfrm>
            <a:off x="0" y="0"/>
            <a:ext cx="5000628" cy="369332"/>
          </a:xfrm>
          <a:prstGeom prst="rect">
            <a:avLst/>
          </a:prstGeom>
          <a:solidFill>
            <a:schemeClr val="bg1"/>
          </a:solidFill>
        </p:spPr>
        <p:txBody>
          <a:bodyPr wrap="square" rtlCol="0">
            <a:spAutoFit/>
          </a:bodyPr>
          <a:lstStyle/>
          <a:p>
            <a:r>
              <a:rPr lang="en-GB" b="1" dirty="0"/>
              <a:t>Areas proposed for reforestation by species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857238"/>
            <a:ext cx="8858312" cy="4247317"/>
          </a:xfrm>
          <a:prstGeom prst="rect">
            <a:avLst/>
          </a:prstGeom>
          <a:noFill/>
        </p:spPr>
        <p:txBody>
          <a:bodyPr wrap="square" rtlCol="0">
            <a:spAutoFit/>
          </a:bodyPr>
          <a:lstStyle/>
          <a:p>
            <a:pPr algn="just">
              <a:buFont typeface="Wingdings" pitchFamily="2" charset="2"/>
              <a:buChar char="§"/>
            </a:pPr>
            <a:r>
              <a:rPr lang="en-GB" dirty="0"/>
              <a:t> To establish a mixed forest stand that is capable of utilizing growth factors (nutrients, water and light) more efficiently than single species stands, and better mitigate the effects of risks, such as drought, resulting in a more sustainable and higher growth and yield.</a:t>
            </a:r>
          </a:p>
          <a:p>
            <a:pPr algn="just">
              <a:buFont typeface="Wingdings" pitchFamily="2" charset="2"/>
              <a:buChar char="§"/>
            </a:pPr>
            <a:endParaRPr lang="en-GB" dirty="0"/>
          </a:p>
          <a:p>
            <a:pPr algn="just">
              <a:buFont typeface="Wingdings" pitchFamily="2" charset="2"/>
              <a:buChar char="§"/>
            </a:pPr>
            <a:r>
              <a:rPr lang="en-GB" dirty="0"/>
              <a:t>Supporting the restoration and conservation activities in riparian habitats of the area (using </a:t>
            </a:r>
            <a:r>
              <a:rPr lang="en-GB" i="1" dirty="0" err="1"/>
              <a:t>U.campestre</a:t>
            </a:r>
            <a:r>
              <a:rPr lang="en-GB" i="1" dirty="0"/>
              <a:t> in the main water course of the area</a:t>
            </a:r>
            <a:r>
              <a:rPr lang="en-GB" dirty="0"/>
              <a:t>).</a:t>
            </a:r>
          </a:p>
          <a:p>
            <a:pPr algn="just">
              <a:buFont typeface="Wingdings" pitchFamily="2" charset="2"/>
              <a:buChar char="§"/>
            </a:pPr>
            <a:endParaRPr lang="en-GB" dirty="0"/>
          </a:p>
          <a:p>
            <a:pPr algn="just">
              <a:buFont typeface="Wingdings" pitchFamily="2" charset="2"/>
              <a:buChar char="§"/>
            </a:pPr>
            <a:r>
              <a:rPr lang="en-GB" dirty="0"/>
              <a:t> Human-induced fires represent one of the most frequent causes of forest degradation in the region. Using species like Mediterranean cypress  aimed to suppress forest fires in the area. Different studies shown that the Mediterranean cypress, because of the particular structure of its leaves, is able to maintain a high water content even in situations of extreme heat and drought, and this is a very favourable starting point concerning fire risk.</a:t>
            </a:r>
          </a:p>
          <a:p>
            <a:pPr algn="just">
              <a:buFont typeface="Wingdings" pitchFamily="2" charset="2"/>
              <a:buChar char="§"/>
            </a:pPr>
            <a:endParaRPr lang="en-GB" dirty="0"/>
          </a:p>
          <a:p>
            <a:pPr algn="just">
              <a:buFont typeface="Wingdings" pitchFamily="2" charset="2"/>
              <a:buChar char="§"/>
            </a:pPr>
            <a:r>
              <a:rPr lang="en-GB" dirty="0"/>
              <a:t> Planting of fruit trees in the area is consider important for farmers because they support their livelihood and food security.</a:t>
            </a:r>
          </a:p>
        </p:txBody>
      </p:sp>
      <p:sp>
        <p:nvSpPr>
          <p:cNvPr id="3" name="TextBox 2"/>
          <p:cNvSpPr txBox="1"/>
          <p:nvPr/>
        </p:nvSpPr>
        <p:spPr>
          <a:xfrm>
            <a:off x="285720" y="142858"/>
            <a:ext cx="8572560" cy="523220"/>
          </a:xfrm>
          <a:prstGeom prst="rect">
            <a:avLst/>
          </a:prstGeom>
          <a:noFill/>
        </p:spPr>
        <p:txBody>
          <a:bodyPr wrap="square" rtlCol="0">
            <a:spAutoFit/>
          </a:bodyPr>
          <a:lstStyle/>
          <a:p>
            <a:pPr algn="ctr"/>
            <a:r>
              <a:rPr lang="en-GB" sz="2800" b="1" dirty="0"/>
              <a:t>Approach of reforestation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742"/>
            <a:ext cx="8643998" cy="3416320"/>
          </a:xfrm>
          <a:prstGeom prst="rect">
            <a:avLst/>
          </a:prstGeom>
          <a:noFill/>
        </p:spPr>
        <p:txBody>
          <a:bodyPr wrap="square" rtlCol="0">
            <a:spAutoFit/>
          </a:bodyPr>
          <a:lstStyle/>
          <a:p>
            <a:r>
              <a:rPr lang="en-GB" b="1" dirty="0"/>
              <a:t>Management Unit</a:t>
            </a:r>
            <a:r>
              <a:rPr lang="en-GB" dirty="0"/>
              <a:t>: </a:t>
            </a:r>
            <a:r>
              <a:rPr lang="sq-AL" dirty="0"/>
              <a:t>Drin-Gjader-Kir</a:t>
            </a:r>
            <a:endParaRPr lang="en-GB" dirty="0"/>
          </a:p>
          <a:p>
            <a:endParaRPr lang="en-GB" dirty="0"/>
          </a:p>
          <a:p>
            <a:r>
              <a:rPr lang="en-GB" b="1" dirty="0"/>
              <a:t>Forest parcel: </a:t>
            </a:r>
            <a:r>
              <a:rPr lang="en-GB" dirty="0"/>
              <a:t>7a</a:t>
            </a:r>
          </a:p>
          <a:p>
            <a:endParaRPr lang="en-GB" dirty="0"/>
          </a:p>
          <a:p>
            <a:pPr algn="just"/>
            <a:r>
              <a:rPr lang="en-GB" dirty="0"/>
              <a:t>The project aims to create a new forest stand through </a:t>
            </a:r>
            <a:r>
              <a:rPr lang="en-GB" dirty="0" err="1"/>
              <a:t>afforestation</a:t>
            </a:r>
            <a:r>
              <a:rPr lang="en-GB" dirty="0"/>
              <a:t> with poplar, and willow  with the aim of protecting the soil from water erosion and river flow.</a:t>
            </a:r>
          </a:p>
          <a:p>
            <a:pPr algn="just"/>
            <a:endParaRPr lang="en-GB" dirty="0"/>
          </a:p>
          <a:p>
            <a:pPr algn="just"/>
            <a:r>
              <a:rPr lang="en-GB" b="1" dirty="0"/>
              <a:t>Area planted</a:t>
            </a:r>
            <a:r>
              <a:rPr lang="en-GB" dirty="0"/>
              <a:t>: 2 ha.</a:t>
            </a:r>
          </a:p>
          <a:p>
            <a:pPr algn="just"/>
            <a:endParaRPr lang="en-GB" dirty="0"/>
          </a:p>
          <a:p>
            <a:pPr algn="just"/>
            <a:r>
              <a:rPr lang="en-GB" b="1" dirty="0"/>
              <a:t>Species planted:  </a:t>
            </a:r>
            <a:r>
              <a:rPr lang="en-GB" dirty="0"/>
              <a:t>Poplar – seedlings; Willow: Cuttings</a:t>
            </a:r>
          </a:p>
          <a:p>
            <a:pPr algn="just"/>
            <a:endParaRPr lang="en-GB" dirty="0"/>
          </a:p>
          <a:p>
            <a:pPr algn="just"/>
            <a:endParaRPr lang="en-GB" dirty="0"/>
          </a:p>
        </p:txBody>
      </p:sp>
      <p:sp>
        <p:nvSpPr>
          <p:cNvPr id="3" name="Title 1"/>
          <p:cNvSpPr txBox="1">
            <a:spLocks/>
          </p:cNvSpPr>
          <p:nvPr/>
        </p:nvSpPr>
        <p:spPr>
          <a:xfrm>
            <a:off x="457200" y="71421"/>
            <a:ext cx="8229600" cy="35719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mj-lt"/>
                <a:ea typeface="+mj-ea"/>
                <a:cs typeface="+mj-cs"/>
              </a:rPr>
              <a:t>Project description</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214282" y="785800"/>
            <a:ext cx="3500462" cy="400110"/>
          </a:xfrm>
          <a:prstGeom prst="rect">
            <a:avLst/>
          </a:prstGeom>
          <a:noFill/>
        </p:spPr>
        <p:txBody>
          <a:bodyPr wrap="square" rtlCol="0">
            <a:spAutoFit/>
          </a:bodyPr>
          <a:lstStyle/>
          <a:p>
            <a:r>
              <a:rPr lang="en-GB" sz="2000" b="1" dirty="0"/>
              <a:t>Zone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ownloads\IMG-20231216-WA0000 (1).jpg"/>
          <p:cNvPicPr/>
          <p:nvPr/>
        </p:nvPicPr>
        <p:blipFill>
          <a:blip r:embed="rId2" cstate="print"/>
          <a:srcRect/>
          <a:stretch>
            <a:fillRect/>
          </a:stretch>
        </p:blipFill>
        <p:spPr bwMode="auto">
          <a:xfrm>
            <a:off x="71438" y="0"/>
            <a:ext cx="4500562" cy="2928940"/>
          </a:xfrm>
          <a:prstGeom prst="rect">
            <a:avLst/>
          </a:prstGeom>
          <a:noFill/>
          <a:ln w="9525">
            <a:noFill/>
            <a:miter lim="800000"/>
            <a:headEnd/>
            <a:tailEnd/>
          </a:ln>
        </p:spPr>
      </p:pic>
      <p:pic>
        <p:nvPicPr>
          <p:cNvPr id="3" name="Picture 2"/>
          <p:cNvPicPr/>
          <p:nvPr/>
        </p:nvPicPr>
        <p:blipFill>
          <a:blip r:embed="rId3"/>
          <a:srcRect l="18269" t="8832" b="4843"/>
          <a:stretch>
            <a:fillRect/>
          </a:stretch>
        </p:blipFill>
        <p:spPr bwMode="auto">
          <a:xfrm>
            <a:off x="4643438" y="0"/>
            <a:ext cx="4500562" cy="292894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CNVP-IFM Drini River Basin\Plantacioni me plep\IMG-20240106-WA0004.jpg"/>
          <p:cNvPicPr/>
          <p:nvPr/>
        </p:nvPicPr>
        <p:blipFill>
          <a:blip r:embed="rId2" cstate="print"/>
          <a:srcRect/>
          <a:stretch>
            <a:fillRect/>
          </a:stretch>
        </p:blipFill>
        <p:spPr bwMode="auto">
          <a:xfrm>
            <a:off x="0" y="0"/>
            <a:ext cx="4429124" cy="3143254"/>
          </a:xfrm>
          <a:prstGeom prst="rect">
            <a:avLst/>
          </a:prstGeom>
          <a:noFill/>
          <a:ln w="9525">
            <a:noFill/>
            <a:miter lim="800000"/>
            <a:headEnd/>
            <a:tailEnd/>
          </a:ln>
        </p:spPr>
      </p:pic>
      <p:pic>
        <p:nvPicPr>
          <p:cNvPr id="4" name="Picture 3" descr="C:\Users\User\Desktop\CNVP-IFM Drini River Basin\Plantacioni me plep\IMG-20240106-WA0005.jpg"/>
          <p:cNvPicPr/>
          <p:nvPr/>
        </p:nvPicPr>
        <p:blipFill>
          <a:blip r:embed="rId3" cstate="print"/>
          <a:srcRect/>
          <a:stretch>
            <a:fillRect/>
          </a:stretch>
        </p:blipFill>
        <p:spPr bwMode="auto">
          <a:xfrm>
            <a:off x="4714876" y="0"/>
            <a:ext cx="4286280" cy="31051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32" y="142859"/>
            <a:ext cx="5429288" cy="584775"/>
          </a:xfrm>
          <a:prstGeom prst="rect">
            <a:avLst/>
          </a:prstGeom>
          <a:noFill/>
        </p:spPr>
        <p:txBody>
          <a:bodyPr wrap="square" rtlCol="0">
            <a:spAutoFit/>
          </a:bodyPr>
          <a:lstStyle/>
          <a:p>
            <a:pPr algn="ctr"/>
            <a:r>
              <a:rPr lang="en-GB" sz="3200" b="1" dirty="0"/>
              <a:t>New forest stand contribution</a:t>
            </a:r>
          </a:p>
        </p:txBody>
      </p:sp>
      <p:sp>
        <p:nvSpPr>
          <p:cNvPr id="3" name="TextBox 2"/>
          <p:cNvSpPr txBox="1"/>
          <p:nvPr/>
        </p:nvSpPr>
        <p:spPr>
          <a:xfrm>
            <a:off x="142844" y="1214428"/>
            <a:ext cx="8786874" cy="2805063"/>
          </a:xfrm>
          <a:prstGeom prst="rect">
            <a:avLst/>
          </a:prstGeom>
          <a:noFill/>
        </p:spPr>
        <p:txBody>
          <a:bodyPr wrap="square" rtlCol="0">
            <a:spAutoFit/>
          </a:bodyPr>
          <a:lstStyle/>
          <a:p>
            <a:pPr>
              <a:lnSpc>
                <a:spcPct val="150000"/>
              </a:lnSpc>
            </a:pPr>
            <a:r>
              <a:rPr lang="en-GB" sz="2400" dirty="0"/>
              <a:t>• Reduction of soil loss through water erosion stabilisation</a:t>
            </a:r>
          </a:p>
          <a:p>
            <a:pPr>
              <a:lnSpc>
                <a:spcPct val="150000"/>
              </a:lnSpc>
            </a:pPr>
            <a:r>
              <a:rPr lang="en-GB" sz="2400" dirty="0"/>
              <a:t>• Preventing floods by regulating the water regime</a:t>
            </a:r>
          </a:p>
          <a:p>
            <a:pPr>
              <a:lnSpc>
                <a:spcPct val="150000"/>
              </a:lnSpc>
            </a:pPr>
            <a:r>
              <a:rPr lang="en-GB" sz="2400" dirty="0"/>
              <a:t>• Increasing the carbon sequestration capacity</a:t>
            </a:r>
          </a:p>
          <a:p>
            <a:pPr>
              <a:lnSpc>
                <a:spcPct val="150000"/>
              </a:lnSpc>
            </a:pPr>
            <a:r>
              <a:rPr lang="en-GB" sz="2400" dirty="0"/>
              <a:t>• Creation of a forest stand of importance for the local community</a:t>
            </a:r>
          </a:p>
          <a:p>
            <a:pPr>
              <a:lnSpc>
                <a:spcPct val="150000"/>
              </a:lnSpc>
            </a:pPr>
            <a:r>
              <a:rPr lang="en-GB" sz="2400" dirty="0"/>
              <a:t>• Creating a valuable habitat for fauna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36945"/>
          </a:xfrm>
        </p:spPr>
        <p:txBody>
          <a:bodyPr>
            <a:normAutofit fontScale="90000"/>
          </a:bodyPr>
          <a:lstStyle/>
          <a:p>
            <a:r>
              <a:rPr lang="en-GB" b="1" dirty="0"/>
              <a:t>Zone 3</a:t>
            </a:r>
          </a:p>
        </p:txBody>
      </p:sp>
      <p:sp>
        <p:nvSpPr>
          <p:cNvPr id="3" name="Content Placeholder 2"/>
          <p:cNvSpPr>
            <a:spLocks noGrp="1"/>
          </p:cNvSpPr>
          <p:nvPr>
            <p:ph idx="1"/>
          </p:nvPr>
        </p:nvSpPr>
        <p:spPr/>
        <p:txBody>
          <a:bodyPr>
            <a:normAutofit/>
          </a:bodyPr>
          <a:lstStyle/>
          <a:p>
            <a:r>
              <a:rPr lang="en-GB" sz="2400" dirty="0"/>
              <a:t>Management Unit:     </a:t>
            </a:r>
            <a:r>
              <a:rPr lang="en-GB" sz="2400" dirty="0" err="1"/>
              <a:t>Gomsiqe</a:t>
            </a:r>
            <a:endParaRPr lang="en-GB" sz="2400" dirty="0"/>
          </a:p>
          <a:p>
            <a:r>
              <a:rPr lang="en-GB" sz="2400" dirty="0"/>
              <a:t>Local Name:                  </a:t>
            </a:r>
            <a:r>
              <a:rPr lang="en-GB" sz="2400" dirty="0" err="1"/>
              <a:t>Maja</a:t>
            </a:r>
            <a:r>
              <a:rPr lang="en-GB" sz="2400" dirty="0"/>
              <a:t> e </a:t>
            </a:r>
            <a:r>
              <a:rPr lang="en-GB" sz="2400" dirty="0" err="1"/>
              <a:t>Mrozit</a:t>
            </a:r>
            <a:endParaRPr lang="en-GB" sz="2400" dirty="0"/>
          </a:p>
          <a:p>
            <a:r>
              <a:rPr lang="en-GB" sz="2400" dirty="0"/>
              <a:t>Forest parcel:               56</a:t>
            </a:r>
          </a:p>
          <a:p>
            <a:r>
              <a:rPr lang="en-GB" sz="2400" dirty="0"/>
              <a:t>Location:                       </a:t>
            </a:r>
            <a:r>
              <a:rPr lang="en-GB" sz="2400" dirty="0" err="1"/>
              <a:t>Korthpule,Puke</a:t>
            </a:r>
            <a:endParaRPr lang="en-GB" sz="2400" dirty="0"/>
          </a:p>
          <a:p>
            <a:r>
              <a:rPr lang="en-GB" sz="2400" dirty="0"/>
              <a:t>Project area:                 4.1 ha (1140 seedlings)</a:t>
            </a:r>
          </a:p>
          <a:p>
            <a:r>
              <a:rPr lang="en-GB" sz="2400" dirty="0"/>
              <a:t>Interventions:              brushwood check dams &amp; reforestation with soft chestnut.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8"/>
            <a:ext cx="8229600" cy="357190"/>
          </a:xfrm>
        </p:spPr>
        <p:txBody>
          <a:bodyPr>
            <a:normAutofit fontScale="90000"/>
          </a:bodyPr>
          <a:lstStyle/>
          <a:p>
            <a:pPr algn="l"/>
            <a:r>
              <a:rPr lang="ja" sz="3600" b="1" dirty="0"/>
              <a:t>Background</a:t>
            </a:r>
            <a:endParaRPr lang="en-GB" sz="3600" b="1" dirty="0"/>
          </a:p>
        </p:txBody>
      </p:sp>
      <p:sp>
        <p:nvSpPr>
          <p:cNvPr id="3" name="Content Placeholder 2"/>
          <p:cNvSpPr>
            <a:spLocks noGrp="1"/>
          </p:cNvSpPr>
          <p:nvPr>
            <p:ph idx="1"/>
          </p:nvPr>
        </p:nvSpPr>
        <p:spPr>
          <a:xfrm>
            <a:off x="285720" y="714362"/>
            <a:ext cx="8401080" cy="3880261"/>
          </a:xfrm>
        </p:spPr>
        <p:txBody>
          <a:bodyPr>
            <a:normAutofit/>
          </a:bodyPr>
          <a:lstStyle/>
          <a:p>
            <a:pPr marL="0" lvl="0" indent="0" algn="just">
              <a:lnSpc>
                <a:spcPct val="115000"/>
              </a:lnSpc>
              <a:spcBef>
                <a:spcPts val="0"/>
              </a:spcBef>
              <a:buSzPts val="1800"/>
              <a:buNone/>
            </a:pPr>
            <a:r>
              <a:rPr lang="en-GB" altLang="ja" sz="2400" dirty="0"/>
              <a:t>“Climate Change (United Nations Framework Convention on Climate Change: UNFCCC” and “Landscape Restoration (UN Decade of Restoration: 2021 - 2030)” are ones of the most attentional global agenda in natural resource management.</a:t>
            </a:r>
          </a:p>
          <a:p>
            <a:pPr marL="0" lvl="0" indent="0" algn="just">
              <a:lnSpc>
                <a:spcPct val="115000"/>
              </a:lnSpc>
              <a:spcBef>
                <a:spcPts val="0"/>
              </a:spcBef>
              <a:buSzPts val="1800"/>
              <a:buNone/>
            </a:pPr>
            <a:endParaRPr lang="en-GB" sz="2400" dirty="0"/>
          </a:p>
          <a:p>
            <a:pPr marL="0" lvl="0" indent="0" algn="just">
              <a:lnSpc>
                <a:spcPct val="115000"/>
              </a:lnSpc>
              <a:spcBef>
                <a:spcPts val="0"/>
              </a:spcBef>
              <a:buSzPts val="1800"/>
              <a:buNone/>
            </a:pPr>
            <a:r>
              <a:rPr lang="ja" sz="2400" dirty="0"/>
              <a:t>Today, </a:t>
            </a:r>
            <a:r>
              <a:rPr lang="en-GB" altLang="ja" sz="2400" dirty="0"/>
              <a:t>the contribution of </a:t>
            </a:r>
            <a:r>
              <a:rPr lang="ja" sz="2400" dirty="0"/>
              <a:t>“Nature-based Solutions</a:t>
            </a:r>
            <a:r>
              <a:rPr lang="en-GB" altLang="ja" sz="2400" dirty="0"/>
              <a:t>” </a:t>
            </a:r>
            <a:r>
              <a:rPr lang="en-GB" sz="2400" dirty="0"/>
              <a:t>for supporting climate change adaptation </a:t>
            </a:r>
            <a:r>
              <a:rPr lang="en-GB" altLang="ja" sz="2400" dirty="0"/>
              <a:t>and DRR </a:t>
            </a:r>
            <a:r>
              <a:rPr lang="en-GB" sz="2400" dirty="0"/>
              <a:t>is becoming increasingly relevant for policy and decision-makers.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18224" t="8864" b="4709"/>
          <a:stretch>
            <a:fillRect/>
          </a:stretch>
        </p:blipFill>
        <p:spPr bwMode="auto">
          <a:xfrm>
            <a:off x="500034" y="214296"/>
            <a:ext cx="7858180" cy="450059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atellite image of land&#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1071538" y="214296"/>
            <a:ext cx="6858048" cy="4572032"/>
          </a:xfrm>
          <a:prstGeom prst="rect">
            <a:avLst/>
          </a:prstGeom>
          <a:noFill/>
          <a:ln>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CNVP-IFM Drini River Basin\Korthpule\Foto\20231107_110632.jpg"/>
          <p:cNvPicPr/>
          <p:nvPr/>
        </p:nvPicPr>
        <p:blipFill>
          <a:blip r:embed="rId2" cstate="print"/>
          <a:srcRect/>
          <a:stretch>
            <a:fillRect/>
          </a:stretch>
        </p:blipFill>
        <p:spPr bwMode="auto">
          <a:xfrm>
            <a:off x="142876" y="0"/>
            <a:ext cx="4143372" cy="2786064"/>
          </a:xfrm>
          <a:prstGeom prst="rect">
            <a:avLst/>
          </a:prstGeom>
          <a:noFill/>
          <a:ln w="9525">
            <a:noFill/>
            <a:miter lim="800000"/>
            <a:headEnd/>
            <a:tailEnd/>
          </a:ln>
        </p:spPr>
      </p:pic>
      <p:pic>
        <p:nvPicPr>
          <p:cNvPr id="3" name="Picture 2" descr="C:\Users\User\Desktop\CNVP-IFM Drini River Basin\Korthpule\Foto\20231107_110634.jpg"/>
          <p:cNvPicPr/>
          <p:nvPr/>
        </p:nvPicPr>
        <p:blipFill>
          <a:blip r:embed="rId3" cstate="print"/>
          <a:srcRect/>
          <a:stretch>
            <a:fillRect/>
          </a:stretch>
        </p:blipFill>
        <p:spPr bwMode="auto">
          <a:xfrm>
            <a:off x="4643438" y="0"/>
            <a:ext cx="4401294" cy="278606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08383"/>
          </a:xfrm>
        </p:spPr>
        <p:txBody>
          <a:bodyPr>
            <a:noAutofit/>
          </a:bodyPr>
          <a:lstStyle/>
          <a:p>
            <a:r>
              <a:rPr lang="en-GB" sz="3200" b="1" dirty="0"/>
              <a:t>Specific objectives of the project </a:t>
            </a:r>
          </a:p>
        </p:txBody>
      </p:sp>
      <p:sp>
        <p:nvSpPr>
          <p:cNvPr id="3" name="Content Placeholder 2"/>
          <p:cNvSpPr>
            <a:spLocks noGrp="1"/>
          </p:cNvSpPr>
          <p:nvPr>
            <p:ph idx="1"/>
          </p:nvPr>
        </p:nvSpPr>
        <p:spPr>
          <a:xfrm>
            <a:off x="457200" y="928676"/>
            <a:ext cx="8329642" cy="3857652"/>
          </a:xfrm>
        </p:spPr>
        <p:txBody>
          <a:bodyPr>
            <a:normAutofit/>
          </a:bodyPr>
          <a:lstStyle/>
          <a:p>
            <a:r>
              <a:rPr lang="en-GB" sz="2400" dirty="0"/>
              <a:t>Reducing the level of erosion and improving the quality of the soil</a:t>
            </a:r>
          </a:p>
          <a:p>
            <a:r>
              <a:rPr lang="en-GB" sz="2400" dirty="0"/>
              <a:t>Improving water quality</a:t>
            </a:r>
          </a:p>
          <a:p>
            <a:r>
              <a:rPr lang="en-GB" sz="2400" dirty="0"/>
              <a:t>Increasing carbon storage</a:t>
            </a:r>
          </a:p>
          <a:p>
            <a:r>
              <a:rPr lang="en-GB" sz="2400" dirty="0"/>
              <a:t>The creation of a forest stand is important for the local community as it will provide economic and environmental benefits</a:t>
            </a:r>
          </a:p>
          <a:p>
            <a:r>
              <a:rPr lang="en-GB" sz="2400" dirty="0"/>
              <a:t>Harvesting fruit from the newly created forest stand</a:t>
            </a:r>
          </a:p>
          <a:p>
            <a:r>
              <a:rPr lang="en-GB" sz="2400" dirty="0"/>
              <a:t>Establishing of a valuable habitat for fauna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ANK YOU! colorful typography banner THANK YOU! colorful vector typography banner thank you stock illustrations"/>
          <p:cNvPicPr>
            <a:picLocks noChangeAspect="1" noChangeArrowheads="1"/>
          </p:cNvPicPr>
          <p:nvPr/>
        </p:nvPicPr>
        <p:blipFill>
          <a:blip r:embed="rId2"/>
          <a:srcRect/>
          <a:stretch>
            <a:fillRect/>
          </a:stretch>
        </p:blipFill>
        <p:spPr bwMode="auto">
          <a:xfrm>
            <a:off x="1714480" y="1000114"/>
            <a:ext cx="5829300" cy="27622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0"/>
            <a:ext cx="8229600" cy="508383"/>
          </a:xfrm>
        </p:spPr>
        <p:txBody>
          <a:bodyPr>
            <a:normAutofit fontScale="90000"/>
          </a:bodyPr>
          <a:lstStyle/>
          <a:p>
            <a:r>
              <a:rPr lang="en-GB" sz="3200" b="1" dirty="0"/>
              <a:t>What are Nature-based Solutions (</a:t>
            </a:r>
            <a:r>
              <a:rPr lang="en-GB" sz="3200" b="1" dirty="0" err="1"/>
              <a:t>NbS</a:t>
            </a:r>
            <a:r>
              <a:rPr lang="en-GB" sz="3200" b="1" dirty="0"/>
              <a:t>)?</a:t>
            </a:r>
          </a:p>
        </p:txBody>
      </p:sp>
      <p:sp>
        <p:nvSpPr>
          <p:cNvPr id="3" name="Content Placeholder 2"/>
          <p:cNvSpPr>
            <a:spLocks noGrp="1"/>
          </p:cNvSpPr>
          <p:nvPr>
            <p:ph idx="1"/>
          </p:nvPr>
        </p:nvSpPr>
        <p:spPr>
          <a:xfrm>
            <a:off x="457200" y="928676"/>
            <a:ext cx="8229600" cy="3665947"/>
          </a:xfrm>
        </p:spPr>
        <p:txBody>
          <a:bodyPr>
            <a:normAutofit/>
          </a:bodyPr>
          <a:lstStyle/>
          <a:p>
            <a:pPr marL="0" indent="0" algn="just">
              <a:buNone/>
            </a:pPr>
            <a:r>
              <a:rPr lang="en-GB" sz="2400" dirty="0"/>
              <a:t>Nature-based solutions are: “actions to protect, sustainably manage and restore natural or modified ecosystems, that address societal challenges (e.g. climate change, food and water security or natural disasters) effectively and adaptively, simultaneously providing human wellbeing and biodiversity benefits”.</a:t>
            </a:r>
          </a:p>
          <a:p>
            <a:pPr marL="0" indent="0" algn="just">
              <a:buNone/>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4;p9"/>
          <p:cNvSpPr txBox="1">
            <a:spLocks noGrp="1"/>
          </p:cNvSpPr>
          <p:nvPr>
            <p:ph idx="1"/>
          </p:nvPr>
        </p:nvSpPr>
        <p:spPr>
          <a:xfrm>
            <a:off x="214282" y="214296"/>
            <a:ext cx="8786874" cy="642942"/>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dk1"/>
              </a:buClr>
              <a:buSzPts val="3600"/>
              <a:buFont typeface="Arial"/>
              <a:buNone/>
            </a:pPr>
            <a:r>
              <a:rPr lang="ja" sz="2400" dirty="0"/>
              <a:t>Researches to date indicate forest reduces erosion at least 100 times versus bare land</a:t>
            </a:r>
            <a:r>
              <a:rPr lang="en-US" altLang="ja" sz="2400" dirty="0"/>
              <a:t>.</a:t>
            </a:r>
            <a:endParaRPr sz="2400" dirty="0"/>
          </a:p>
        </p:txBody>
      </p:sp>
      <p:pic>
        <p:nvPicPr>
          <p:cNvPr id="1026" name="Picture 2"/>
          <p:cNvPicPr>
            <a:picLocks noChangeAspect="1" noChangeArrowheads="1"/>
          </p:cNvPicPr>
          <p:nvPr/>
        </p:nvPicPr>
        <p:blipFill>
          <a:blip r:embed="rId2"/>
          <a:srcRect/>
          <a:stretch>
            <a:fillRect/>
          </a:stretch>
        </p:blipFill>
        <p:spPr bwMode="auto">
          <a:xfrm>
            <a:off x="785786" y="857238"/>
            <a:ext cx="7500990" cy="412455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1420"/>
            <a:ext cx="8643998" cy="785818"/>
          </a:xfrm>
        </p:spPr>
        <p:txBody>
          <a:bodyPr>
            <a:noAutofit/>
          </a:bodyPr>
          <a:lstStyle/>
          <a:p>
            <a:pPr algn="just"/>
            <a:r>
              <a:rPr lang="en-GB" sz="2800" b="1" dirty="0"/>
              <a:t>Restoration of degraded forest lands is possible! What could this become?</a:t>
            </a:r>
          </a:p>
        </p:txBody>
      </p:sp>
      <p:sp>
        <p:nvSpPr>
          <p:cNvPr id="4" name="Rectangle 3"/>
          <p:cNvSpPr/>
          <p:nvPr/>
        </p:nvSpPr>
        <p:spPr>
          <a:xfrm>
            <a:off x="285720" y="1357304"/>
            <a:ext cx="8358246" cy="1200329"/>
          </a:xfrm>
          <a:prstGeom prst="rect">
            <a:avLst/>
          </a:prstGeom>
        </p:spPr>
        <p:txBody>
          <a:bodyPr wrap="square">
            <a:spAutoFit/>
          </a:bodyPr>
          <a:lstStyle/>
          <a:p>
            <a:r>
              <a:rPr lang="en-GB" sz="2400" dirty="0"/>
              <a:t>A carbon sink … </a:t>
            </a:r>
          </a:p>
          <a:p>
            <a:r>
              <a:rPr lang="en-GB" sz="2400" dirty="0"/>
              <a:t>		A habitat for wildlife </a:t>
            </a:r>
          </a:p>
          <a:p>
            <a:r>
              <a:rPr lang="en-GB" sz="2400" dirty="0"/>
              <a:t>				               … A source of income …</a:t>
            </a:r>
          </a:p>
        </p:txBody>
      </p:sp>
      <p:sp>
        <p:nvSpPr>
          <p:cNvPr id="5" name="TextBox 4"/>
          <p:cNvSpPr txBox="1"/>
          <p:nvPr/>
        </p:nvSpPr>
        <p:spPr>
          <a:xfrm>
            <a:off x="214282" y="2786064"/>
            <a:ext cx="8715436" cy="2308324"/>
          </a:xfrm>
          <a:prstGeom prst="rect">
            <a:avLst/>
          </a:prstGeom>
          <a:noFill/>
        </p:spPr>
        <p:txBody>
          <a:bodyPr wrap="square" rtlCol="0">
            <a:spAutoFit/>
          </a:bodyPr>
          <a:lstStyle/>
          <a:p>
            <a:r>
              <a:rPr lang="en-GB" sz="2400" dirty="0"/>
              <a:t>Forested watersheds supply 75 percent of renewable freshwater used for human and environmental needs (Millennium Ecosystem Assessment, 2005).</a:t>
            </a:r>
          </a:p>
          <a:p>
            <a:endParaRPr lang="en-GB" sz="2400" dirty="0"/>
          </a:p>
          <a:p>
            <a:r>
              <a:rPr lang="en-GB" sz="2400" dirty="0"/>
              <a:t>Forested watersheds supply high-quality water to 90 percent of the world’s largest cities (McDonald and </a:t>
            </a:r>
            <a:r>
              <a:rPr lang="en-GB" sz="2400" dirty="0" err="1"/>
              <a:t>Shemie</a:t>
            </a:r>
            <a:r>
              <a:rPr lang="en-GB" sz="2400" dirty="0"/>
              <a:t>, 2014).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5496" t="21771" r="20440" b="14005"/>
          <a:stretch>
            <a:fillRect/>
          </a:stretch>
        </p:blipFill>
        <p:spPr bwMode="auto">
          <a:xfrm>
            <a:off x="714348" y="357172"/>
            <a:ext cx="6072198" cy="3435686"/>
          </a:xfrm>
          <a:prstGeom prst="rect">
            <a:avLst/>
          </a:prstGeom>
          <a:noFill/>
          <a:ln w="9525">
            <a:noFill/>
            <a:miter lim="800000"/>
            <a:headEnd/>
            <a:tailEnd/>
          </a:ln>
          <a:effectLst/>
        </p:spPr>
      </p:pic>
      <p:sp>
        <p:nvSpPr>
          <p:cNvPr id="5" name="TextBox 4"/>
          <p:cNvSpPr txBox="1"/>
          <p:nvPr/>
        </p:nvSpPr>
        <p:spPr>
          <a:xfrm>
            <a:off x="142844" y="4000510"/>
            <a:ext cx="8786874" cy="1015663"/>
          </a:xfrm>
          <a:prstGeom prst="rect">
            <a:avLst/>
          </a:prstGeom>
          <a:noFill/>
        </p:spPr>
        <p:txBody>
          <a:bodyPr wrap="square" rtlCol="0">
            <a:spAutoFit/>
          </a:bodyPr>
          <a:lstStyle/>
          <a:p>
            <a:pPr algn="just"/>
            <a:r>
              <a:rPr lang="en-GB" sz="2000" dirty="0"/>
              <a:t>Forests generally improve water quality by acting as a natural filter for nutrients, and by reducing soil erosion and sedimentation. </a:t>
            </a:r>
          </a:p>
          <a:p>
            <a:r>
              <a:rPr lang="en-GB" sz="2000" dirty="0"/>
              <a:t>Riparian forests are critical to sustaining aquatic and water-related ecosystems.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294069"/>
          </a:xfrm>
        </p:spPr>
        <p:txBody>
          <a:bodyPr>
            <a:noAutofit/>
          </a:bodyPr>
          <a:lstStyle/>
          <a:p>
            <a:r>
              <a:rPr lang="en-GB" sz="3200" b="1" dirty="0"/>
              <a:t>Restoration of degraded forest lands</a:t>
            </a:r>
          </a:p>
        </p:txBody>
      </p:sp>
      <p:sp>
        <p:nvSpPr>
          <p:cNvPr id="3" name="Content Placeholder 2"/>
          <p:cNvSpPr>
            <a:spLocks noGrp="1"/>
          </p:cNvSpPr>
          <p:nvPr>
            <p:ph idx="1"/>
          </p:nvPr>
        </p:nvSpPr>
        <p:spPr>
          <a:xfrm>
            <a:off x="142844" y="714362"/>
            <a:ext cx="8858312" cy="4286280"/>
          </a:xfrm>
        </p:spPr>
        <p:txBody>
          <a:bodyPr>
            <a:normAutofit fontScale="70000" lnSpcReduction="20000"/>
          </a:bodyPr>
          <a:lstStyle/>
          <a:p>
            <a:pPr marL="0" indent="0" algn="just">
              <a:buNone/>
            </a:pPr>
            <a:r>
              <a:rPr lang="en-GB" sz="2400" dirty="0"/>
              <a:t>It involves growth of new trees and vegetation in areas that have been affected by deforestation, wildfires, logging, or other disturbances. </a:t>
            </a:r>
          </a:p>
          <a:p>
            <a:pPr marL="0" indent="0" algn="just">
              <a:buNone/>
            </a:pPr>
            <a:endParaRPr lang="en-GB" sz="2400" b="1" i="1" dirty="0"/>
          </a:p>
          <a:p>
            <a:pPr marL="0" indent="0" algn="just">
              <a:buNone/>
            </a:pPr>
            <a:r>
              <a:rPr lang="en-GB" sz="2400" b="1" i="1" dirty="0"/>
              <a:t>A-Natural Regeneration of Forests: </a:t>
            </a:r>
            <a:r>
              <a:rPr lang="en-GB" sz="2300" dirty="0"/>
              <a:t>Allowing forests to regenerate naturally through seed dispersal and growth without human intervention. This method is cost-effective and preserves genetic diversity</a:t>
            </a:r>
          </a:p>
          <a:p>
            <a:pPr marL="0" indent="0" algn="just">
              <a:buNone/>
            </a:pPr>
            <a:r>
              <a:rPr lang="en-GB" sz="2600" dirty="0"/>
              <a:t>1. Seed Dispersal</a:t>
            </a:r>
          </a:p>
          <a:p>
            <a:pPr marL="0" indent="0" algn="just">
              <a:buNone/>
            </a:pPr>
            <a:r>
              <a:rPr lang="en-GB" sz="2600" dirty="0"/>
              <a:t>2. Root Suckering</a:t>
            </a:r>
          </a:p>
          <a:p>
            <a:pPr marL="0" indent="0" algn="just">
              <a:buNone/>
            </a:pPr>
            <a:r>
              <a:rPr lang="en-GB" sz="2600" dirty="0"/>
              <a:t>3. Coppicing</a:t>
            </a:r>
          </a:p>
          <a:p>
            <a:pPr marL="0" indent="0" algn="just">
              <a:buNone/>
            </a:pPr>
            <a:endParaRPr lang="en-GB" sz="1800" b="1" dirty="0"/>
          </a:p>
          <a:p>
            <a:pPr marL="0" indent="0" algn="just">
              <a:buNone/>
            </a:pPr>
            <a:r>
              <a:rPr lang="en-GB" sz="2400" b="1" i="1" dirty="0"/>
              <a:t>B-Artificial Regeneration of Forests </a:t>
            </a:r>
            <a:r>
              <a:rPr lang="en-GB" sz="2400" dirty="0"/>
              <a:t>include human-assisted methods include planting tree seedlings, direct seeding, or using vegetative propagation techniques like cloning or grafting.</a:t>
            </a:r>
          </a:p>
          <a:p>
            <a:pPr marL="457200" indent="-457200" algn="just">
              <a:buAutoNum type="arabicPeriod"/>
            </a:pPr>
            <a:r>
              <a:rPr lang="en-GB" sz="2600" dirty="0"/>
              <a:t>Direct Seeding</a:t>
            </a:r>
          </a:p>
          <a:p>
            <a:pPr marL="457200" indent="-457200" algn="just">
              <a:buAutoNum type="arabicPeriod"/>
            </a:pPr>
            <a:r>
              <a:rPr lang="en-GB" sz="2600" dirty="0"/>
              <a:t>Nursery-Grown Seedlings (afforestation &amp; reforestation)</a:t>
            </a:r>
          </a:p>
          <a:p>
            <a:pPr marL="457200" indent="-457200" algn="just">
              <a:buAutoNum type="arabicPeriod"/>
            </a:pPr>
            <a:r>
              <a:rPr lang="en-GB" sz="2600" dirty="0"/>
              <a:t>Vegetative Propagation (e.g. cuttings in Salix, Poplar etc)</a:t>
            </a:r>
          </a:p>
          <a:p>
            <a:pPr marL="457200" indent="-457200" algn="just">
              <a:buFont typeface="Arial" pitchFamily="34" charset="0"/>
              <a:buAutoNum type="arabicPeriod"/>
            </a:pPr>
            <a:r>
              <a:rPr lang="en-GB" sz="2600" dirty="0"/>
              <a:t>Assisted natural regeneration</a:t>
            </a:r>
          </a:p>
          <a:p>
            <a:pPr marL="457200" indent="-457200" algn="just">
              <a:buFont typeface="Arial" pitchFamily="34" charset="0"/>
              <a:buAutoNum type="arabicPeriod"/>
            </a:pPr>
            <a:r>
              <a:rPr lang="en-GB" sz="2600" dirty="0"/>
              <a:t>Agroforestry and </a:t>
            </a:r>
            <a:r>
              <a:rPr lang="en-GB" sz="2600" dirty="0" err="1"/>
              <a:t>Silvopasture</a:t>
            </a:r>
            <a:endParaRPr lang="en-GB" sz="2600" dirty="0"/>
          </a:p>
          <a:p>
            <a:pPr marL="457200" indent="-457200" algn="just">
              <a:buAutoNum type="arabicPeriod"/>
            </a:pPr>
            <a:endParaRPr lang="en-GB" sz="2400" b="1" dirty="0"/>
          </a:p>
          <a:p>
            <a:pPr marL="457200" indent="-457200" algn="just">
              <a:buAutoNum type="arabicPeriod"/>
            </a:pPr>
            <a:endParaRPr lang="en-GB" sz="2400" b="1" i="1" dirty="0"/>
          </a:p>
          <a:p>
            <a:pPr marL="0" indent="0" algn="just">
              <a:buNone/>
            </a:pPr>
            <a:endParaRPr lang="en-GB"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142858"/>
          <a:ext cx="8501122" cy="4727338"/>
        </p:xfrm>
        <a:graphic>
          <a:graphicData uri="http://schemas.openxmlformats.org/drawingml/2006/table">
            <a:tbl>
              <a:tblPr/>
              <a:tblGrid>
                <a:gridCol w="2214578">
                  <a:extLst>
                    <a:ext uri="{9D8B030D-6E8A-4147-A177-3AD203B41FA5}">
                      <a16:colId xmlns:a16="http://schemas.microsoft.com/office/drawing/2014/main" val="20000"/>
                    </a:ext>
                  </a:extLst>
                </a:gridCol>
                <a:gridCol w="1898431">
                  <a:extLst>
                    <a:ext uri="{9D8B030D-6E8A-4147-A177-3AD203B41FA5}">
                      <a16:colId xmlns:a16="http://schemas.microsoft.com/office/drawing/2014/main" val="20001"/>
                    </a:ext>
                  </a:extLst>
                </a:gridCol>
                <a:gridCol w="1695715">
                  <a:extLst>
                    <a:ext uri="{9D8B030D-6E8A-4147-A177-3AD203B41FA5}">
                      <a16:colId xmlns:a16="http://schemas.microsoft.com/office/drawing/2014/main" val="20002"/>
                    </a:ext>
                  </a:extLst>
                </a:gridCol>
                <a:gridCol w="1664144">
                  <a:extLst>
                    <a:ext uri="{9D8B030D-6E8A-4147-A177-3AD203B41FA5}">
                      <a16:colId xmlns:a16="http://schemas.microsoft.com/office/drawing/2014/main" val="20003"/>
                    </a:ext>
                  </a:extLst>
                </a:gridCol>
                <a:gridCol w="1028254">
                  <a:extLst>
                    <a:ext uri="{9D8B030D-6E8A-4147-A177-3AD203B41FA5}">
                      <a16:colId xmlns:a16="http://schemas.microsoft.com/office/drawing/2014/main" val="20004"/>
                    </a:ext>
                  </a:extLst>
                </a:gridCol>
              </a:tblGrid>
              <a:tr h="152348">
                <a:tc>
                  <a:txBody>
                    <a:bodyPr/>
                    <a:lstStyle/>
                    <a:p>
                      <a:pPr algn="ctr" fontAlgn="ctr"/>
                      <a:r>
                        <a:rPr lang="en-GB" sz="1200" b="1" i="0" u="none" strike="noStrike" dirty="0">
                          <a:solidFill>
                            <a:srgbClr val="000000"/>
                          </a:solidFill>
                          <a:latin typeface="Calibri"/>
                        </a:rPr>
                        <a:t>Biophysical</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0000"/>
                          </a:solidFill>
                          <a:latin typeface="Calibri"/>
                        </a:rPr>
                        <a:t>Health related</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0000"/>
                          </a:solidFill>
                          <a:latin typeface="Calibri"/>
                        </a:rPr>
                        <a:t>Socio-cultural</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latin typeface="Calibri"/>
                        </a:rPr>
                        <a:t>Economic</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latin typeface="Calibri"/>
                        </a:rPr>
                        <a:t>Other?</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8598">
                <a:tc>
                  <a:txBody>
                    <a:bodyPr/>
                    <a:lstStyle/>
                    <a:p>
                      <a:pPr algn="ctr" fontAlgn="ctr"/>
                      <a:r>
                        <a:rPr lang="en-GB" sz="1200" b="0" i="0" u="none" strike="noStrike" dirty="0">
                          <a:solidFill>
                            <a:srgbClr val="000000"/>
                          </a:solidFill>
                          <a:latin typeface="Calibri"/>
                        </a:rPr>
                        <a:t>Positive effect on rainfall (hydrological cycle)</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High quality water</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Recreational values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Energy,food (hbumans and animal)</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4848">
                <a:tc>
                  <a:txBody>
                    <a:bodyPr/>
                    <a:lstStyle/>
                    <a:p>
                      <a:pPr algn="ctr" fontAlgn="ctr"/>
                      <a:r>
                        <a:rPr lang="en-GB" sz="1200" b="0" i="0" u="none" strike="noStrike">
                          <a:solidFill>
                            <a:srgbClr val="000000"/>
                          </a:solidFill>
                          <a:latin typeface="Calibri"/>
                        </a:rPr>
                        <a:t>Regulating stream flow</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Recreational aspects (public health)</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Development of sustainable communities downstream</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Provide/increase income to population</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1098">
                <a:tc>
                  <a:txBody>
                    <a:bodyPr/>
                    <a:lstStyle/>
                    <a:p>
                      <a:pPr algn="ctr" fontAlgn="ctr"/>
                      <a:r>
                        <a:rPr lang="en-GB" sz="1200" b="0" i="0" u="none" strike="noStrike">
                          <a:solidFill>
                            <a:srgbClr val="000000"/>
                          </a:solidFill>
                          <a:latin typeface="Calibri"/>
                        </a:rPr>
                        <a:t>Preventing landslides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Reduced pollutants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Reduction of time to reach/ collect water resources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Water for irrigation: agriculture, market, gardening, fruit production</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8598">
                <a:tc>
                  <a:txBody>
                    <a:bodyPr/>
                    <a:lstStyle/>
                    <a:p>
                      <a:pPr algn="ctr" fontAlgn="ctr"/>
                      <a:r>
                        <a:rPr lang="en-GB" sz="1200" b="0" i="0" u="none" strike="noStrike">
                          <a:solidFill>
                            <a:srgbClr val="000000"/>
                          </a:solidFill>
                          <a:latin typeface="Calibri"/>
                        </a:rPr>
                        <a:t>Buffer for flooding events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Biodiversity for cultural values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Habitats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4848">
                <a:tc>
                  <a:txBody>
                    <a:bodyPr/>
                    <a:lstStyle/>
                    <a:p>
                      <a:pPr algn="ctr" fontAlgn="ctr"/>
                      <a:r>
                        <a:rPr lang="en-GB" sz="1200" b="0" i="0" u="none" strike="noStrike">
                          <a:solidFill>
                            <a:srgbClr val="000000"/>
                          </a:solidFill>
                          <a:latin typeface="Calibri"/>
                        </a:rPr>
                        <a:t>Reduction of droughts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Cultural values (including indigenous people and religious faith)</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Ecotourism potential</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8598">
                <a:tc>
                  <a:txBody>
                    <a:bodyPr/>
                    <a:lstStyle/>
                    <a:p>
                      <a:pPr algn="ctr" fontAlgn="ctr"/>
                      <a:r>
                        <a:rPr lang="en-GB" sz="1200" b="0" i="0" u="none" strike="noStrike">
                          <a:solidFill>
                            <a:srgbClr val="000000"/>
                          </a:solidFill>
                          <a:latin typeface="Calibri"/>
                        </a:rPr>
                        <a:t>Groundwater recharge and soil water storage</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Clean water</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4848">
                <a:tc>
                  <a:txBody>
                    <a:bodyPr/>
                    <a:lstStyle/>
                    <a:p>
                      <a:pPr algn="ctr" fontAlgn="ctr"/>
                      <a:r>
                        <a:rPr lang="en-GB" sz="1200" b="0" i="0" u="none" strike="noStrike">
                          <a:solidFill>
                            <a:srgbClr val="000000"/>
                          </a:solidFill>
                          <a:latin typeface="Calibri"/>
                        </a:rPr>
                        <a:t>Positive effects on biodiversity (flora, fauna, including aquatic species)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Fishing</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2348">
                <a:tc>
                  <a:txBody>
                    <a:bodyPr/>
                    <a:lstStyle/>
                    <a:p>
                      <a:pPr algn="ctr" fontAlgn="ctr"/>
                      <a:r>
                        <a:rPr lang="en-GB" sz="1200" b="0" i="0" u="none" strike="noStrike">
                          <a:solidFill>
                            <a:srgbClr val="000000"/>
                          </a:solidFill>
                          <a:latin typeface="Calibri"/>
                        </a:rPr>
                        <a:t>Growth of biomass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Navigation</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8598">
                <a:tc>
                  <a:txBody>
                    <a:bodyPr/>
                    <a:lstStyle/>
                    <a:p>
                      <a:pPr algn="ctr" fontAlgn="ctr"/>
                      <a:r>
                        <a:rPr lang="en-GB" sz="1200" b="0" i="0" u="none" strike="noStrike">
                          <a:solidFill>
                            <a:srgbClr val="000000"/>
                          </a:solidFill>
                          <a:latin typeface="Calibri"/>
                        </a:rPr>
                        <a:t>Increased resilience of tree species and forest ecosystems</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Livestock</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44848">
                <a:tc>
                  <a:txBody>
                    <a:bodyPr/>
                    <a:lstStyle/>
                    <a:p>
                      <a:pPr algn="ctr" fontAlgn="ctr"/>
                      <a:r>
                        <a:rPr lang="en-GB" sz="1200" b="0" i="0" u="none" strike="noStrike">
                          <a:solidFill>
                            <a:srgbClr val="000000"/>
                          </a:solidFill>
                          <a:latin typeface="Calibri"/>
                        </a:rPr>
                        <a:t>Reducing sedimentation, pollution, runoff and soil erosion</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latin typeface="Calibri"/>
                        </a:rPr>
                        <a:t> </a:t>
                      </a:r>
                    </a:p>
                  </a:txBody>
                  <a:tcPr marL="7625" marR="7625" marT="7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9"/>
            <a:ext cx="8229600" cy="357190"/>
          </a:xfrm>
        </p:spPr>
        <p:txBody>
          <a:bodyPr>
            <a:noAutofit/>
          </a:bodyPr>
          <a:lstStyle/>
          <a:p>
            <a:r>
              <a:rPr lang="en-GB" sz="3200" b="1" dirty="0"/>
              <a:t>Overview of Drin river basin</a:t>
            </a:r>
          </a:p>
        </p:txBody>
      </p:sp>
      <p:sp>
        <p:nvSpPr>
          <p:cNvPr id="3" name="Content Placeholder 2"/>
          <p:cNvSpPr>
            <a:spLocks noGrp="1"/>
          </p:cNvSpPr>
          <p:nvPr>
            <p:ph idx="1"/>
          </p:nvPr>
        </p:nvSpPr>
        <p:spPr>
          <a:xfrm>
            <a:off x="214282" y="714362"/>
            <a:ext cx="8786874" cy="4214842"/>
          </a:xfrm>
        </p:spPr>
        <p:txBody>
          <a:bodyPr>
            <a:noAutofit/>
          </a:bodyPr>
          <a:lstStyle/>
          <a:p>
            <a:pPr marL="0" indent="0" algn="just">
              <a:buNone/>
            </a:pPr>
            <a:r>
              <a:rPr lang="en-GB" sz="2000" dirty="0"/>
              <a:t>The Drin River Basin extends over a geographical area of about 20.000 square </a:t>
            </a:r>
            <a:r>
              <a:rPr lang="en-GB" sz="2000" dirty="0" err="1"/>
              <a:t>kilometers</a:t>
            </a:r>
            <a:r>
              <a:rPr lang="en-GB" sz="2000" dirty="0"/>
              <a:t> in the south– western Balkans.</a:t>
            </a:r>
          </a:p>
          <a:p>
            <a:pPr marL="0" indent="0" algn="just">
              <a:buNone/>
            </a:pPr>
            <a:endParaRPr lang="en-GB" sz="2000" dirty="0"/>
          </a:p>
          <a:p>
            <a:pPr marL="0" indent="0" algn="just">
              <a:buNone/>
            </a:pPr>
            <a:r>
              <a:rPr lang="en-GB" sz="2000" dirty="0"/>
              <a:t>It extends through Albania, North Macedonia, Greece, Kosovo, and Montenegro and provides water resources for drinking, energy, fishing, agriculture, biodiversity, tourism, and industry. </a:t>
            </a:r>
          </a:p>
          <a:p>
            <a:pPr marL="0" indent="0" algn="just">
              <a:buNone/>
            </a:pPr>
            <a:endParaRPr lang="en-GB" sz="2000" dirty="0"/>
          </a:p>
          <a:p>
            <a:pPr marL="0" indent="0" algn="just">
              <a:buNone/>
            </a:pPr>
            <a:r>
              <a:rPr lang="en-GB" sz="2000" dirty="0"/>
              <a:t>The basin represents a very complex water system where rivers, lakes, wetlands, reservoirs, and groundwater Interact with each other and create a rich ecosystem.</a:t>
            </a:r>
          </a:p>
          <a:p>
            <a:pPr marL="0" indent="0" algn="just">
              <a:buNone/>
            </a:pPr>
            <a:endParaRPr lang="en-GB" sz="2000" dirty="0"/>
          </a:p>
          <a:p>
            <a:pPr marL="0" indent="0" algn="just">
              <a:buNone/>
            </a:pPr>
            <a:r>
              <a:rPr lang="en-GB" sz="2000" dirty="0"/>
              <a:t>The extended Drin River Basin is full of life, housing an exceptional wealth of biodiversity, providing important habitats for many species of fauna and flora.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1320</Words>
  <Application>Microsoft Office PowerPoint</Application>
  <PresentationFormat>On-screen Show (16:9)</PresentationFormat>
  <Paragraphs>152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Rehabilitation of forest ecosystems through project interventions in the Drin basin (case study of afforestation &amp; restoration of degraded forest areas)  </vt:lpstr>
      <vt:lpstr>Background</vt:lpstr>
      <vt:lpstr>What are Nature-based Solutions (NbS)?</vt:lpstr>
      <vt:lpstr>PowerPoint Presentation</vt:lpstr>
      <vt:lpstr>Restoration of degraded forest lands is possible! What could this become?</vt:lpstr>
      <vt:lpstr>PowerPoint Presentation</vt:lpstr>
      <vt:lpstr>Restoration of degraded forest lands</vt:lpstr>
      <vt:lpstr>PowerPoint Presentation</vt:lpstr>
      <vt:lpstr>Overview of Drin river basin</vt:lpstr>
      <vt:lpstr>Project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Zone 3</vt:lpstr>
      <vt:lpstr>PowerPoint Presentation</vt:lpstr>
      <vt:lpstr>PowerPoint Presentation</vt:lpstr>
      <vt:lpstr>PowerPoint Presentation</vt:lpstr>
      <vt:lpstr>Specific objectives of the project </vt:lpstr>
      <vt:lpstr>PowerPoint Presentation</vt:lpstr>
    </vt:vector>
  </TitlesOfParts>
  <Company>BASTARDS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Elvin</dc:creator>
  <cp:lastModifiedBy>Janaq Male</cp:lastModifiedBy>
  <cp:revision>64</cp:revision>
  <dcterms:created xsi:type="dcterms:W3CDTF">2024-11-02T20:23:50Z</dcterms:created>
  <dcterms:modified xsi:type="dcterms:W3CDTF">2026-05-07T09:39:17Z</dcterms:modified>
</cp:coreProperties>
</file>